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1" r:id="rId1"/>
  </p:sldMasterIdLst>
  <p:notesMasterIdLst>
    <p:notesMasterId r:id="rId15"/>
  </p:notesMasterIdLst>
  <p:handoutMasterIdLst>
    <p:handoutMasterId r:id="rId16"/>
  </p:handoutMasterIdLst>
  <p:sldIdLst>
    <p:sldId id="3806" r:id="rId2"/>
    <p:sldId id="3973" r:id="rId3"/>
    <p:sldId id="3810" r:id="rId4"/>
    <p:sldId id="3907" r:id="rId5"/>
    <p:sldId id="3966" r:id="rId6"/>
    <p:sldId id="3980" r:id="rId7"/>
    <p:sldId id="3974" r:id="rId8"/>
    <p:sldId id="3979" r:id="rId9"/>
    <p:sldId id="3978" r:id="rId10"/>
    <p:sldId id="3827" r:id="rId11"/>
    <p:sldId id="3964" r:id="rId12"/>
    <p:sldId id="3977" r:id="rId13"/>
    <p:sldId id="3915" r:id="rId14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Fo Sans" panose="020B0604020202020204" charset="-52"/>
      <p:regular r:id="rId21"/>
      <p:bold r:id="rId22"/>
      <p:italic r:id="rId23"/>
      <p:boldItalic r:id="rId24"/>
    </p:embeddedFont>
    <p:embeddedFont>
      <p:font typeface="CoFo Sans Medium" panose="020B0604020202020204" charset="-52"/>
      <p:regular r:id="rId25"/>
      <p:italic r:id="rId2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Иванова Юлия" initials="ИЮ" lastIdx="1" clrIdx="0">
    <p:extLst>
      <p:ext uri="{19B8F6BF-5375-455C-9EA6-DF929625EA0E}">
        <p15:presenceInfo xmlns:p15="http://schemas.microsoft.com/office/powerpoint/2012/main" userId="S-1-5-21-1701381398-1125909616-1447102860-4191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DFF"/>
    <a:srgbClr val="FFFFFF"/>
    <a:srgbClr val="000000"/>
    <a:srgbClr val="0088FF"/>
    <a:srgbClr val="007BFC"/>
    <a:srgbClr val="1485FC"/>
    <a:srgbClr val="9DB1CF"/>
    <a:srgbClr val="DFE5EF"/>
    <a:srgbClr val="AFC6E6"/>
    <a:srgbClr val="7AC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45" autoAdjust="0"/>
    <p:restoredTop sz="96327"/>
  </p:normalViewPr>
  <p:slideViewPr>
    <p:cSldViewPr snapToGrid="0">
      <p:cViewPr varScale="1">
        <p:scale>
          <a:sx n="113" d="100"/>
          <a:sy n="113" d="100"/>
        </p:scale>
        <p:origin x="90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309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F4A9D6F-AB47-AB07-E895-F7BA3FC2BB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00E1E0C-7A0E-F26B-FF73-8648AA98ABA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6F25F-CE35-BF4E-9112-FD74369585E3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939A9E8-AD12-6E66-F211-F78F79C4C3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221121D-2233-CDBC-13EC-371D4D8BF1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8802-8112-914B-8289-4DB73DC682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9092655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08BFE-49C2-4000-B6AB-B9B738ADBCEF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A8A5B-9BD1-4419-B5B0-7D99B5F48B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995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BA8A5B-9BD1-4419-B5B0-7D99B5F48B04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82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351572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511760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2162753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09426269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84415827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6819374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21441170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4F00684-2B93-6FAF-AFBB-6C4178F668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5838838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36F88EAA-2F71-C9BD-EB1B-EE1EC07AFF4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0AEF17C-9D46-26AA-6281-8B6E28295A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97387691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39613511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1031142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804500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226C78E-2C54-65E2-AA7C-C8420424EC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ED422AF-51ED-F4F9-77B4-DC4A5D17E6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6DD635AE-E4C9-1421-AEC0-105E0F7E9C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2D14C0D0-89B6-6A74-6906-2C95D6DCE5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02186451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5BCEC65A-DA46-02A7-99E8-5FEE4E9CC084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7F84A4A9-60FE-2520-7180-81F6F86FC23D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C1A8BE5-4743-31EC-A7F7-C66CAF24BF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521E529-2908-860A-4F78-10B77A8235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E7851FE6-AAF4-2CEC-958A-2C1C48D0B3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12649327-9F79-37CE-47BC-F8BE069A7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52073569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AAE2923-0936-1C6B-FC22-EA847B5CE62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47EDBEE9-E665-9F53-BFA2-3CB2B0E9D63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71208C1-F287-29D9-E38A-616EDAE3D8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2219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3267244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1833694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12071502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28790185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5D9F142B-CAF7-6662-5360-96C637D8021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9E70486-66A0-B91F-1DAB-C9F57973D96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40C20FA3-2AE4-08F4-837A-EF2587D0191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F2D1FA44-219B-B0DA-65EE-B824C9A6A96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CAB0E73E-3D2E-470F-24E4-3400487E59B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0D28D880-2793-A667-53F3-42C9E661720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52019373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4896895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113918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7B7F7B2-7AFA-D467-F27A-A179684F04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</p:spTree>
    <p:extLst>
      <p:ext uri="{BB962C8B-B14F-4D97-AF65-F5344CB8AC3E}">
        <p14:creationId xmlns:p14="http://schemas.microsoft.com/office/powerpoint/2010/main" val="3882144057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45593227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3913144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>
            <a:extLst>
              <a:ext uri="{FF2B5EF4-FFF2-40B4-BE49-F238E27FC236}">
                <a16:creationId xmlns:a16="http://schemas.microsoft.com/office/drawing/2014/main" id="{3E3C99E2-2743-FF36-A974-ADFCC472C8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E820513-7622-B1C2-9F7D-176750E832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B7F14D64-4F48-B26B-B217-61C840C8AE8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83E7BA5D-3730-5EDF-1722-E802C9BFD64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62201570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715586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1469064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5731964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2396154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BE04F432-3644-F25C-B133-14B38FB5F5D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7C0633A7-BE1D-7457-8156-E93D8058777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C722763B-F450-A9B7-5817-BA9B010E77A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>
            <a:extLst>
              <a:ext uri="{FF2B5EF4-FFF2-40B4-BE49-F238E27FC236}">
                <a16:creationId xmlns:a16="http://schemas.microsoft.com/office/drawing/2014/main" id="{C550BA98-6C45-A984-DF93-0701B80BB2B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DC75003B-9654-D412-381D-0E0A439D54C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id="{1AC741F4-4396-01D4-BE78-1EE1ED2074E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>
            <a:extLst>
              <a:ext uri="{FF2B5EF4-FFF2-40B4-BE49-F238E27FC236}">
                <a16:creationId xmlns:a16="http://schemas.microsoft.com/office/drawing/2014/main" id="{D6306307-4055-9ECE-843D-14177C66E41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AAD2D874-472D-7B11-2326-B7282BB5905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421462607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0544967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40640456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484524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5372261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4886230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117883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>
            <a:extLst>
              <a:ext uri="{FF2B5EF4-FFF2-40B4-BE49-F238E27FC236}">
                <a16:creationId xmlns:a16="http://schemas.microsoft.com/office/drawing/2014/main" id="{BDE53FE7-D931-4034-6365-F8B340C8CC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>
            <a:extLst>
              <a:ext uri="{FF2B5EF4-FFF2-40B4-BE49-F238E27FC236}">
                <a16:creationId xmlns:a16="http://schemas.microsoft.com/office/drawing/2014/main" id="{F031D93F-20D1-0906-9EDF-040A8F29B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354651206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>
            <a:extLst>
              <a:ext uri="{FF2B5EF4-FFF2-40B4-BE49-F238E27FC236}">
                <a16:creationId xmlns:a16="http://schemas.microsoft.com/office/drawing/2014/main" id="{7097B5F9-E5D2-1116-D5D5-D52DFB2AF7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025525757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00A7E657-2A75-45F4-98CD-A023A869BA3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481906061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57036173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469239241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340489898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FC36DBE-14A6-70EC-7F77-AF51FB2A889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410470544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401402E6-13F1-A2E9-CF0A-19B7F11FF3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51919535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429874664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930732924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973238549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158691507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AE59D84B-21BC-2F5C-C2C7-6E340C50BA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44AD7558-9074-2F4B-F4FE-5D8B0833416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2796F1ED-7E74-2960-6605-BA2F0B3F7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249254244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CC1F799-C05C-E25E-C743-ABA02A32905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EE7232-80F1-6FFE-FC0D-F1B58043B4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2B75CADA-A515-185A-A236-D2C44D0DA1F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C0DF9BE4-8E40-6C77-8228-BC2CF2E35EB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42602299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368983728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057572066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551555751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21246382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80765620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0478DC82-ACEB-E80E-39F4-B4AB77DAA63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BABEE836-BA1D-2180-9AE6-859EED6F2A9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E128ECF-E1D8-04ED-F93C-1C8EAF59D4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318769269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473815295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093732887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418756437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982781640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4B42D62A-720D-6CDF-A19D-4B3FCF94B44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19A5918B-EC5E-4897-0BEF-324D5FD0F09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6C37F6-E570-859D-20D3-8DBE6527EE4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838C3528-E342-FC72-408A-5CDF585409C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1A342409-4246-B387-9324-8DD05281972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9990A71B-6F07-292F-92CB-88DB7EDF07B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438868462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432845387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811274720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039741007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844508262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416629DB-67B6-3CA2-09DE-6039FE3231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18563224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1F64AD3-13AA-9037-C520-5083D37A03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957AD7C-61E5-CB25-5C25-2F43B0F1A39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568B4D7D-F3EC-EBA6-08FA-4D9DBF5F27A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10A685E-A663-67BE-6B10-A5BB17B357D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05588626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612269866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761798684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390917422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553535761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9EBBB54C-2646-6D5C-76D9-BC1C7DD8AFB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F91FC4B-6A8C-B092-8DC6-60C1250BF1D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30E9D3A7-B657-537D-BB13-FCEDCF92432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2400AB1C-CFFE-766E-7389-2AAE1EBEE35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A197C71E-F699-B5FA-FF9D-B6AE9FAA80E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593DB8A8-5FBE-7EB8-B420-76B9D156C37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7C25C0-AFC3-51EC-FE75-27C5B10E04E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F3E8AB22-981A-C1C1-D581-DDE99B4E2E8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947407965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843567564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54060380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909460342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812418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363791916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31450502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image" Target="../media/image2.png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image" Target="../media/image3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D1F864E-6E13-C812-9DCC-A52E7B054A53}"/>
              </a:ext>
            </a:extLst>
          </p:cNvPr>
          <p:cNvPicPr>
            <a:picLocks/>
          </p:cNvPicPr>
          <p:nvPr userDrawn="1"/>
        </p:nvPicPr>
        <p:blipFill>
          <a:blip r:embed="rId8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CBF6884-BCFF-81E7-E3A8-1C4524D043CE}"/>
              </a:ext>
            </a:extLst>
          </p:cNvPr>
          <p:cNvPicPr>
            <a:picLocks noChangeAspect="1"/>
          </p:cNvPicPr>
          <p:nvPr userDrawn="1"/>
        </p:nvPicPr>
        <p:blipFill>
          <a:blip r:embed="rId8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75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741" r:id="rId3"/>
    <p:sldLayoutId id="2147483750" r:id="rId4"/>
    <p:sldLayoutId id="2147483672" r:id="rId5"/>
    <p:sldLayoutId id="2147483742" r:id="rId6"/>
    <p:sldLayoutId id="2147483746" r:id="rId7"/>
    <p:sldLayoutId id="2147483701" r:id="rId8"/>
    <p:sldLayoutId id="2147483744" r:id="rId9"/>
    <p:sldLayoutId id="2147483749" r:id="rId10"/>
    <p:sldLayoutId id="2147483676" r:id="rId11"/>
    <p:sldLayoutId id="2147483681" r:id="rId12"/>
    <p:sldLayoutId id="2147483688" r:id="rId13"/>
    <p:sldLayoutId id="2147483683" r:id="rId14"/>
    <p:sldLayoutId id="2147483689" r:id="rId15"/>
    <p:sldLayoutId id="2147483702" r:id="rId16"/>
    <p:sldLayoutId id="2147483703" r:id="rId17"/>
    <p:sldLayoutId id="2147483677" r:id="rId18"/>
    <p:sldLayoutId id="2147483690" r:id="rId19"/>
    <p:sldLayoutId id="2147483684" r:id="rId20"/>
    <p:sldLayoutId id="2147483691" r:id="rId21"/>
    <p:sldLayoutId id="2147483704" r:id="rId22"/>
    <p:sldLayoutId id="2147483680" r:id="rId23"/>
    <p:sldLayoutId id="2147483692" r:id="rId24"/>
    <p:sldLayoutId id="2147483685" r:id="rId25"/>
    <p:sldLayoutId id="2147483693" r:id="rId26"/>
    <p:sldLayoutId id="2147483705" r:id="rId27"/>
    <p:sldLayoutId id="2147483682" r:id="rId28"/>
    <p:sldLayoutId id="2147483694" r:id="rId29"/>
    <p:sldLayoutId id="2147483686" r:id="rId30"/>
    <p:sldLayoutId id="2147483695" r:id="rId31"/>
    <p:sldLayoutId id="2147483706" r:id="rId32"/>
    <p:sldLayoutId id="2147483679" r:id="rId33"/>
    <p:sldLayoutId id="2147483697" r:id="rId34"/>
    <p:sldLayoutId id="2147483696" r:id="rId35"/>
    <p:sldLayoutId id="2147483698" r:id="rId36"/>
    <p:sldLayoutId id="2147483707" r:id="rId37"/>
    <p:sldLayoutId id="2147483678" r:id="rId38"/>
    <p:sldLayoutId id="2147483699" r:id="rId39"/>
    <p:sldLayoutId id="2147483687" r:id="rId40"/>
    <p:sldLayoutId id="2147483700" r:id="rId41"/>
    <p:sldLayoutId id="2147483751" r:id="rId42"/>
    <p:sldLayoutId id="2147483708" r:id="rId43"/>
    <p:sldLayoutId id="2147483743" r:id="rId44"/>
    <p:sldLayoutId id="2147483747" r:id="rId45"/>
    <p:sldLayoutId id="2147483709" r:id="rId46"/>
    <p:sldLayoutId id="2147483745" r:id="rId47"/>
    <p:sldLayoutId id="2147483748" r:id="rId48"/>
    <p:sldLayoutId id="2147483710" r:id="rId49"/>
    <p:sldLayoutId id="2147483711" r:id="rId50"/>
    <p:sldLayoutId id="2147483712" r:id="rId51"/>
    <p:sldLayoutId id="2147483714" r:id="rId52"/>
    <p:sldLayoutId id="2147483713" r:id="rId53"/>
    <p:sldLayoutId id="2147483715" r:id="rId54"/>
    <p:sldLayoutId id="2147483716" r:id="rId55"/>
    <p:sldLayoutId id="2147483717" r:id="rId56"/>
    <p:sldLayoutId id="2147483718" r:id="rId57"/>
    <p:sldLayoutId id="2147483719" r:id="rId58"/>
    <p:sldLayoutId id="2147483721" r:id="rId59"/>
    <p:sldLayoutId id="2147483720" r:id="rId60"/>
    <p:sldLayoutId id="2147483722" r:id="rId61"/>
    <p:sldLayoutId id="2147483723" r:id="rId62"/>
    <p:sldLayoutId id="2147483724" r:id="rId63"/>
    <p:sldLayoutId id="2147483725" r:id="rId64"/>
    <p:sldLayoutId id="2147483726" r:id="rId65"/>
    <p:sldLayoutId id="2147483727" r:id="rId66"/>
    <p:sldLayoutId id="2147483728" r:id="rId67"/>
    <p:sldLayoutId id="2147483729" r:id="rId68"/>
    <p:sldLayoutId id="2147483731" r:id="rId69"/>
    <p:sldLayoutId id="2147483730" r:id="rId70"/>
    <p:sldLayoutId id="2147483732" r:id="rId71"/>
    <p:sldLayoutId id="2147483733" r:id="rId72"/>
    <p:sldLayoutId id="2147483734" r:id="rId73"/>
    <p:sldLayoutId id="2147483735" r:id="rId74"/>
    <p:sldLayoutId id="2147483736" r:id="rId75"/>
    <p:sldLayoutId id="2147483737" r:id="rId76"/>
    <p:sldLayoutId id="2147483738" r:id="rId77"/>
    <p:sldLayoutId id="2147483739" r:id="rId78"/>
    <p:sldLayoutId id="2147483740" r:id="rId79"/>
  </p:sldLayoutIdLst>
  <p:transition spd="med"/>
  <p:txStyles>
    <p:titleStyle>
      <a:lvl1pPr marL="0" marR="0" indent="0" algn="l" defTabSz="412771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1pPr>
      <a:lvl2pPr marL="0" marR="0" indent="114306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2pPr>
      <a:lvl3pPr marL="0" marR="0" indent="228611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3pPr>
      <a:lvl4pPr marL="0" marR="0" indent="342917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4pPr>
      <a:lvl5pPr marL="0" marR="0" indent="457223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5pPr>
      <a:lvl6pPr marL="0" marR="0" indent="571529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6pPr>
      <a:lvl7pPr marL="0" marR="0" indent="685834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7pPr>
      <a:lvl8pPr marL="0" marR="0" indent="800140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8pPr>
      <a:lvl9pPr marL="0" marR="0" indent="914446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9pPr>
    </p:titleStyle>
    <p:bodyStyle>
      <a:lvl1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1pPr>
      <a:lvl2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2pPr>
      <a:lvl3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3pPr>
      <a:lvl4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4pPr>
      <a:lvl5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5pPr>
      <a:lvl6pPr marL="1905095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6pPr>
      <a:lvl7pPr marL="2222611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7pPr>
      <a:lvl8pPr marL="2540127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8pPr>
      <a:lvl9pPr marL="2857643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9pPr>
    </p:bodyStyle>
    <p:otherStyle>
      <a:lvl1pPr marL="0" marR="0" indent="0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1pPr>
      <a:lvl2pPr marL="0" marR="0" indent="114306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2pPr>
      <a:lvl3pPr marL="0" marR="0" indent="228611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3pPr>
      <a:lvl4pPr marL="0" marR="0" indent="342917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4pPr>
      <a:lvl5pPr marL="0" marR="0" indent="457223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5pPr>
      <a:lvl6pPr marL="0" marR="0" indent="571529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6pPr>
      <a:lvl7pPr marL="0" marR="0" indent="685834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7pPr>
      <a:lvl8pPr marL="0" marR="0" indent="800140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8pPr>
      <a:lvl9pPr marL="0" marR="0" indent="914446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9pPr>
    </p:otherStyle>
  </p:txStyles>
  <p:extLst>
    <p:ext uri="{27BBF7A9-308A-43DC-89C8-2F10F3537804}">
      <p15:sldGuideLst xmlns:p15="http://schemas.microsoft.com/office/powerpoint/2012/main">
        <p15:guide id="15" pos="279">
          <p15:clr>
            <a:srgbClr val="F26B43"/>
          </p15:clr>
        </p15:guide>
        <p15:guide id="16" pos="7401">
          <p15:clr>
            <a:srgbClr val="F26B43"/>
          </p15:clr>
        </p15:guide>
        <p15:guide id="17" orient="horz" pos="4042">
          <p15:clr>
            <a:srgbClr val="F26B43"/>
          </p15:clr>
        </p15:guide>
        <p15:guide id="18" orient="horz" pos="278">
          <p15:clr>
            <a:srgbClr val="F26B43"/>
          </p15:clr>
        </p15:guide>
        <p15:guide id="19" orient="horz" pos="686">
          <p15:clr>
            <a:srgbClr val="F26B43"/>
          </p15:clr>
        </p15:guide>
        <p15:guide id="20" orient="horz" pos="3634">
          <p15:clr>
            <a:srgbClr val="F26B43"/>
          </p15:clr>
        </p15:guide>
        <p15:guide id="21" pos="3772">
          <p15:clr>
            <a:srgbClr val="F26B43"/>
          </p15:clr>
        </p15:guide>
        <p15:guide id="22" pos="3908">
          <p15:clr>
            <a:srgbClr val="F26B43"/>
          </p15:clr>
        </p15:guide>
        <p15:guide id="23" pos="4384">
          <p15:clr>
            <a:srgbClr val="F26B43"/>
          </p15:clr>
        </p15:guide>
        <p15:guide id="24" pos="3296">
          <p15:clr>
            <a:srgbClr val="F26B43"/>
          </p15:clr>
        </p15:guide>
        <p15:guide id="25" pos="3160">
          <p15:clr>
            <a:srgbClr val="F26B43"/>
          </p15:clr>
        </p15:guide>
        <p15:guide id="26" pos="4520">
          <p15:clr>
            <a:srgbClr val="F26B43"/>
          </p15:clr>
        </p15:guide>
        <p15:guide id="27" pos="4974">
          <p15:clr>
            <a:srgbClr val="F26B43"/>
          </p15:clr>
        </p15:guide>
        <p15:guide id="28" pos="5110">
          <p15:clr>
            <a:srgbClr val="F26B43"/>
          </p15:clr>
        </p15:guide>
        <p15:guide id="29" pos="2706">
          <p15:clr>
            <a:srgbClr val="F26B43"/>
          </p15:clr>
        </p15:guide>
        <p15:guide id="30" pos="2570">
          <p15:clr>
            <a:srgbClr val="F26B43"/>
          </p15:clr>
        </p15:guide>
        <p15:guide id="31" pos="2094">
          <p15:clr>
            <a:srgbClr val="F26B43"/>
          </p15:clr>
        </p15:guide>
        <p15:guide id="32" pos="1958">
          <p15:clr>
            <a:srgbClr val="F26B43"/>
          </p15:clr>
        </p15:guide>
        <p15:guide id="33" pos="5586">
          <p15:clr>
            <a:srgbClr val="F26B43"/>
          </p15:clr>
        </p15:guide>
        <p15:guide id="34" pos="5722">
          <p15:clr>
            <a:srgbClr val="F26B43"/>
          </p15:clr>
        </p15:guide>
        <p15:guide id="35" pos="6176">
          <p15:clr>
            <a:srgbClr val="F26B43"/>
          </p15:clr>
        </p15:guide>
        <p15:guide id="36" pos="6312">
          <p15:clr>
            <a:srgbClr val="F26B43"/>
          </p15:clr>
        </p15:guide>
        <p15:guide id="37" pos="6788">
          <p15:clr>
            <a:srgbClr val="F26B43"/>
          </p15:clr>
        </p15:guide>
        <p15:guide id="38" pos="6924">
          <p15:clr>
            <a:srgbClr val="F26B43"/>
          </p15:clr>
        </p15:guide>
        <p15:guide id="39" pos="1504">
          <p15:clr>
            <a:srgbClr val="F26B43"/>
          </p15:clr>
        </p15:guide>
        <p15:guide id="40" pos="1368">
          <p15:clr>
            <a:srgbClr val="F26B43"/>
          </p15:clr>
        </p15:guide>
        <p15:guide id="41" pos="892">
          <p15:clr>
            <a:srgbClr val="F26B43"/>
          </p15:clr>
        </p15:guide>
        <p15:guide id="42" pos="7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745A31D-F7E0-8118-55BF-8D30B43F4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441325"/>
            <a:ext cx="7491122" cy="5327650"/>
          </a:xfrm>
        </p:spPr>
        <p:txBody>
          <a:bodyPr>
            <a:normAutofit/>
          </a:bodyPr>
          <a:lstStyle/>
          <a:p>
            <a:r>
              <a:rPr lang="ru-RU" sz="5200" dirty="0"/>
              <a:t>Модель классификации комментариев по работе управляющей</a:t>
            </a:r>
            <a:br>
              <a:rPr lang="ru-RU" sz="5200" dirty="0"/>
            </a:br>
            <a:r>
              <a:rPr lang="ru-RU" sz="5200" dirty="0"/>
              <a:t>компании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81642" y="5331428"/>
            <a:ext cx="2919069" cy="15265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2400" dirty="0">
                <a:solidFill>
                  <a:schemeClr val="bg2"/>
                </a:solidFill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Работу выполнили :</a:t>
            </a:r>
          </a:p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2400" dirty="0">
                <a:solidFill>
                  <a:schemeClr val="bg2"/>
                </a:solidFill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Марин Виктор</a:t>
            </a:r>
            <a:br>
              <a:rPr lang="ru-RU" sz="2400" dirty="0">
                <a:solidFill>
                  <a:schemeClr val="bg2"/>
                </a:solidFill>
                <a:latin typeface="CoFo Sans Medium" panose="020B0604020202020204" charset="-52"/>
                <a:ea typeface="CoFo Sans Medium" panose="020B0604020202020204" charset="-52"/>
                <a:sym typeface="CoFo Sans"/>
              </a:rPr>
            </a:br>
            <a:r>
              <a:rPr lang="ru-RU" sz="2400" dirty="0">
                <a:solidFill>
                  <a:schemeClr val="bg2"/>
                </a:solidFill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Ежов Денис</a:t>
            </a: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chemeClr val="bg2"/>
              </a:solidFill>
              <a:effectLst/>
              <a:uFillTx/>
              <a:latin typeface="CoFo Sans Medium" panose="020B0604020202020204" charset="-52"/>
              <a:ea typeface="CoFo Sans Medium" panose="020B0604020202020204" charset="-52"/>
              <a:sym typeface="CoFo Sans"/>
            </a:endParaRPr>
          </a:p>
        </p:txBody>
      </p:sp>
    </p:spTree>
    <p:extLst>
      <p:ext uri="{BB962C8B-B14F-4D97-AF65-F5344CB8AC3E}">
        <p14:creationId xmlns:p14="http://schemas.microsoft.com/office/powerpoint/2010/main" val="274842253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28041B-5639-8C8F-853A-86BF83869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solidFill>
                  <a:schemeClr val="accent6"/>
                </a:solidFill>
              </a:rPr>
              <a:t>Визуализация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E766C9E-47AC-2E2B-BF9C-F52827D4F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2914" y="1736724"/>
            <a:ext cx="3636961" cy="467995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</a:rPr>
              <a:t>Введите ваш комментарий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</a:rPr>
              <a:t>Получите результат виде категорий, который выбрала модель для данного вами сообщения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</a:rPr>
              <a:t>Для выхода используйте команду «</a:t>
            </a:r>
            <a:r>
              <a:rPr lang="en-US" sz="24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</a:rPr>
              <a:t>exit</a:t>
            </a:r>
            <a:r>
              <a:rPr lang="ru-RU" sz="24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</a:rPr>
              <a:t>»</a:t>
            </a:r>
            <a:endParaRPr lang="en-US" sz="2400" dirty="0">
              <a:solidFill>
                <a:schemeClr val="accent6"/>
              </a:solidFill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530A683-C9F7-4F5D-9BA5-7F960E4BC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965409"/>
            <a:ext cx="4878106" cy="492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80210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6A28B-8566-47A5-4495-176A6069A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Заключение</a:t>
            </a:r>
            <a:endParaRPr lang="ru-RU" sz="3200" dirty="0">
              <a:solidFill>
                <a:schemeClr val="accent6"/>
              </a:solidFill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84F45B-20F6-445C-98EC-BF9A6ECAD4F9}"/>
              </a:ext>
            </a:extLst>
          </p:cNvPr>
          <p:cNvSpPr txBox="1"/>
          <p:nvPr/>
        </p:nvSpPr>
        <p:spPr>
          <a:xfrm>
            <a:off x="442914" y="2017541"/>
            <a:ext cx="10456334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ru-RU" sz="36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Модели успешно предсказывают основные категории отзывов.</a:t>
            </a:r>
          </a:p>
          <a:p>
            <a:r>
              <a:rPr lang="ru-RU" sz="36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Лучше всего себя показала модель </a:t>
            </a:r>
            <a:r>
              <a:rPr lang="ru-RU" sz="3600" dirty="0" err="1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CatBoost</a:t>
            </a:r>
            <a:r>
              <a:rPr lang="ru-RU" sz="36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0862894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6A28B-8566-47A5-4495-176A6069A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74" y="965363"/>
            <a:ext cx="3912218" cy="488095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ru-RU" sz="3000" dirty="0">
                <a:solidFill>
                  <a:schemeClr val="tx1"/>
                </a:solidFill>
              </a:rPr>
              <a:t>Проделанная работа:</a:t>
            </a:r>
            <a:br>
              <a:rPr lang="ru-RU" sz="3000" dirty="0">
                <a:solidFill>
                  <a:schemeClr val="tx1"/>
                </a:solidFill>
              </a:rPr>
            </a:br>
            <a:r>
              <a:rPr lang="ru-RU" sz="2400" dirty="0">
                <a:solidFill>
                  <a:schemeClr val="tx1"/>
                </a:solidFill>
              </a:rPr>
              <a:t>1. Обработаны данные</a:t>
            </a:r>
            <a:br>
              <a:rPr lang="ru-RU" sz="2400" dirty="0">
                <a:solidFill>
                  <a:schemeClr val="tx1"/>
                </a:solidFill>
              </a:rPr>
            </a:br>
            <a:r>
              <a:rPr lang="ru-RU" sz="2400" dirty="0">
                <a:solidFill>
                  <a:schemeClr val="tx1"/>
                </a:solidFill>
              </a:rPr>
              <a:t>2. Обучена модель</a:t>
            </a:r>
            <a:br>
              <a:rPr lang="ru-RU" sz="2400" dirty="0">
                <a:solidFill>
                  <a:schemeClr val="tx1"/>
                </a:solidFill>
              </a:rPr>
            </a:br>
            <a:r>
              <a:rPr lang="ru-RU" sz="2400" dirty="0">
                <a:solidFill>
                  <a:schemeClr val="tx1"/>
                </a:solidFill>
              </a:rPr>
              <a:t>3. Реализована возможность проверки работы модели</a:t>
            </a:r>
            <a:br>
              <a:rPr lang="ru-RU" sz="2400" dirty="0">
                <a:solidFill>
                  <a:schemeClr val="tx1"/>
                </a:solidFill>
              </a:rPr>
            </a:br>
            <a:r>
              <a:rPr lang="ru-RU" sz="2400" dirty="0">
                <a:solidFill>
                  <a:schemeClr val="tx1"/>
                </a:solidFill>
              </a:rPr>
              <a:t>4. Опыт от работы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0FE80F-4F62-4486-826F-9A5F5ADBAB8B}"/>
              </a:ext>
            </a:extLst>
          </p:cNvPr>
          <p:cNvSpPr txBox="1"/>
          <p:nvPr/>
        </p:nvSpPr>
        <p:spPr>
          <a:xfrm>
            <a:off x="7787213" y="923191"/>
            <a:ext cx="3816750" cy="39959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3000" b="0" i="0" u="none" strike="noStrike" cap="none" spc="0" normalizeH="0" baseline="0" dirty="0">
                <a:ln>
                  <a:noFill/>
                </a:ln>
                <a:effectLst/>
                <a:uFillTx/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Улучшить</a:t>
            </a:r>
          </a:p>
          <a:p>
            <a:pPr marR="0" algn="ctr" defTabSz="1828800" rtl="0" fontAlgn="auto" latinLnBrk="0" hangingPunct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Tx/>
              <a:buSzTx/>
              <a:tabLst/>
            </a:pPr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1. Самообучение </a:t>
            </a:r>
          </a:p>
          <a:p>
            <a:pPr marR="0" algn="ctr" defTabSz="1828800" rtl="0" fontAlgn="auto" latinLnBrk="0" hangingPunct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Tx/>
              <a:buSzTx/>
              <a:tabLst/>
            </a:pPr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модели на введённых </a:t>
            </a:r>
          </a:p>
          <a:p>
            <a:pPr marR="0" algn="ctr" defTabSz="1828800" rtl="0" fontAlgn="auto" latinLnBrk="0" hangingPunct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Tx/>
              <a:buSzTx/>
              <a:tabLst/>
            </a:pPr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данных от пользователя</a:t>
            </a:r>
          </a:p>
          <a:p>
            <a:pPr marR="0" algn="ctr" defTabSz="1828800" rtl="0" fontAlgn="auto" latinLnBrk="0" hangingPunct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Tx/>
              <a:buSzTx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2. </a:t>
            </a:r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Использование модели</a:t>
            </a:r>
          </a:p>
          <a:p>
            <a:pPr marR="0" algn="ctr" defTabSz="1828800" rtl="0" fontAlgn="auto" latinLnBrk="0" hangingPunct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Tx/>
              <a:buSzTx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в реальных проекта</a:t>
            </a:r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х</a:t>
            </a:r>
            <a:endParaRPr kumimoji="0" lang="ru-RU" sz="2400" b="0" i="0" u="none" strike="noStrike" cap="none" spc="0" normalizeH="0" baseline="0" dirty="0">
              <a:ln>
                <a:noFill/>
              </a:ln>
              <a:effectLst/>
              <a:uFillTx/>
              <a:latin typeface="CoFo Sans Medium" panose="020B0604020202020204" charset="-52"/>
              <a:ea typeface="CoFo Sans Medium" panose="020B0604020202020204" charset="-52"/>
              <a:sym typeface="CoFo San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BAD57C-6B2D-47A8-886E-5354EC988EB3}"/>
              </a:ext>
            </a:extLst>
          </p:cNvPr>
          <p:cNvSpPr txBox="1"/>
          <p:nvPr/>
        </p:nvSpPr>
        <p:spPr>
          <a:xfrm>
            <a:off x="4404786" y="897629"/>
            <a:ext cx="3382427" cy="44730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3000" b="0" i="0" u="none" strike="noStrike" cap="none" spc="0" normalizeH="0" baseline="0" dirty="0">
                <a:ln>
                  <a:noFill/>
                </a:ln>
                <a:effectLst/>
                <a:uFillTx/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Не сделали</a:t>
            </a:r>
          </a:p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ru-RU" sz="3000" dirty="0"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Не поработали со стикерами в данных</a:t>
            </a:r>
          </a:p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ru-RU" sz="3000" dirty="0"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Не получили модель лучшими метриками</a:t>
            </a:r>
          </a:p>
        </p:txBody>
      </p:sp>
    </p:spTree>
    <p:extLst>
      <p:ext uri="{BB962C8B-B14F-4D97-AF65-F5344CB8AC3E}">
        <p14:creationId xmlns:p14="http://schemas.microsoft.com/office/powerpoint/2010/main" val="210101277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1B0617-D83E-BB09-52EF-7355921DA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solidFill>
                  <a:schemeClr val="accent6"/>
                </a:solidFill>
              </a:rPr>
              <a:t>Выводы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C35D0D-C2D5-2E23-9832-AA10E9FB7B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</a:rPr>
              <a:t>Работа успешно завершена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6C5750E-38DF-3555-23DC-4801F0E852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</a:rPr>
              <a:t>Можно добавить новые идеи в проект и монетизировать его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B1B5AC3-36DA-4710-A6A0-8D8CC07CA2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</a:rPr>
              <a:t>За проделанную работу было много интересных идей, которые трудно реализовать за краткие сроки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715A7380-392F-74E2-129F-400427BD93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</a:rPr>
              <a:t>Работать в команде полезно!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08D90A6-BC3C-9B8A-E9BB-7DCE5D7152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833" y="5157964"/>
            <a:ext cx="466967" cy="39323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CDE15CB-FA72-DDDE-3925-46DB3FCBD2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6691" y="5076040"/>
            <a:ext cx="475159" cy="47515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8A1C3A3-D16B-85C6-EB97-A591B39D53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5641" y="2635200"/>
            <a:ext cx="475159" cy="47515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371069A-9ED3-42D9-7E32-061D33EDA5E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41997" y="2639297"/>
            <a:ext cx="589853" cy="47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68578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6A28B-8566-47A5-4495-176A6069A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/>
              <a:t>Введение</a:t>
            </a:r>
          </a:p>
        </p:txBody>
      </p:sp>
      <p:sp>
        <p:nvSpPr>
          <p:cNvPr id="100" name="Текст 99">
            <a:extLst>
              <a:ext uri="{FF2B5EF4-FFF2-40B4-BE49-F238E27FC236}">
                <a16:creationId xmlns:a16="http://schemas.microsoft.com/office/drawing/2014/main" id="{9A98F3FF-2B44-A7FA-5C3D-5C0683322B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2914" y="2680758"/>
            <a:ext cx="11198753" cy="3593042"/>
          </a:xfrm>
        </p:spPr>
        <p:txBody>
          <a:bodyPr/>
          <a:lstStyle/>
          <a:p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</a:rPr>
              <a:t>Задачи проекта: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Анализировать частые жалобы (качество, скорость работы, компетентность).</a:t>
            </a:r>
            <a:endParaRPr lang="ru-RU" sz="2400" dirty="0">
              <a:solidFill>
                <a:schemeClr val="tx1"/>
              </a:solidFill>
              <a:latin typeface="CoFo Sans Medium" panose="020B0604020202020204" charset="-52"/>
              <a:ea typeface="CoFo Sans Medium" panose="020B0604020202020204" charset="-5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Оценивать удовлетворённость пользователей.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Быстро выявлять недовольных пользователей.</a:t>
            </a:r>
          </a:p>
          <a:p>
            <a:endParaRPr lang="ru-RU" sz="2400" dirty="0"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5005B1-48B9-4FAC-AA5F-699AD466FBF8}"/>
              </a:ext>
            </a:extLst>
          </p:cNvPr>
          <p:cNvSpPr txBox="1"/>
          <p:nvPr/>
        </p:nvSpPr>
        <p:spPr>
          <a:xfrm>
            <a:off x="442914" y="1255772"/>
            <a:ext cx="10070064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В данной работе мы решаем задачу </a:t>
            </a:r>
            <a:r>
              <a:rPr lang="ru-RU" sz="2400" dirty="0" err="1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многоклассовой</a:t>
            </a:r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 </a:t>
            </a:r>
            <a:r>
              <a:rPr lang="ru-RU" sz="2400" dirty="0" err="1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многометочной</a:t>
            </a:r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 </a:t>
            </a:r>
          </a:p>
          <a:p>
            <a:r>
              <a:rPr lang="ru-RU" sz="24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классификации текстовых отзывов.</a:t>
            </a:r>
          </a:p>
        </p:txBody>
      </p:sp>
    </p:spTree>
    <p:extLst>
      <p:ext uri="{BB962C8B-B14F-4D97-AF65-F5344CB8AC3E}">
        <p14:creationId xmlns:p14="http://schemas.microsoft.com/office/powerpoint/2010/main" val="359825287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6A28B-8566-47A5-4495-176A6069A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Работа с данными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FCC456-C144-5433-3BBB-30E36D14E1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2914" y="1692112"/>
            <a:ext cx="11181819" cy="495299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latin typeface="CoFo Sans Medium" panose="020B0604020202020204" charset="-52"/>
                <a:ea typeface="CoFo Sans Medium" panose="020B0604020202020204" charset="-52"/>
              </a:rPr>
              <a:t>Разметили данные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latin typeface="CoFo Sans Medium" panose="020B0604020202020204" charset="-52"/>
                <a:ea typeface="CoFo Sans Medium" panose="020B0604020202020204" charset="-52"/>
              </a:rPr>
              <a:t>Удалили пропуски после разметки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latin typeface="CoFo Sans Medium" panose="020B0604020202020204" charset="-52"/>
                <a:ea typeface="CoFo Sans Medium" panose="020B0604020202020204" charset="-52"/>
              </a:rPr>
              <a:t>Удалили колонки не имеющие полезных данных для модели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latin typeface="CoFo Sans Medium" panose="020B0604020202020204" charset="-52"/>
                <a:ea typeface="CoFo Sans Medium" panose="020B0604020202020204" charset="-52"/>
              </a:rPr>
              <a:t>Объединили некоторые категории после анализа их количества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latin typeface="CoFo Sans Medium" panose="020B0604020202020204" charset="-52"/>
                <a:ea typeface="CoFo Sans Medium" panose="020B0604020202020204" charset="-52"/>
              </a:rPr>
              <a:t>Удалили дубликаты </a:t>
            </a:r>
          </a:p>
        </p:txBody>
      </p:sp>
    </p:spTree>
    <p:extLst>
      <p:ext uri="{BB962C8B-B14F-4D97-AF65-F5344CB8AC3E}">
        <p14:creationId xmlns:p14="http://schemas.microsoft.com/office/powerpoint/2010/main" val="259873683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6A28B-8566-47A5-4495-176A6069A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Выбор модели</a:t>
            </a:r>
            <a:endParaRPr lang="ru-RU" sz="3200" dirty="0">
              <a:solidFill>
                <a:schemeClr val="tx1"/>
              </a:solidFill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sp>
        <p:nvSpPr>
          <p:cNvPr id="100" name="Текст 99">
            <a:extLst>
              <a:ext uri="{FF2B5EF4-FFF2-40B4-BE49-F238E27FC236}">
                <a16:creationId xmlns:a16="http://schemas.microsoft.com/office/drawing/2014/main" id="{9A98F3FF-2B44-A7FA-5C3D-5C0683322B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2914" y="1089025"/>
            <a:ext cx="10267419" cy="3694641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ru-RU" sz="32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Мы попробовали различные модели и выбрали лучших претендентов</a:t>
            </a:r>
            <a:r>
              <a:rPr lang="en-US" sz="32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:</a:t>
            </a:r>
            <a:endParaRPr lang="ru-RU" sz="3200" dirty="0">
              <a:latin typeface="CoFo Sans Medium" panose="020B0604020202020204" charset="-52"/>
              <a:ea typeface="CoFo Sans Medium" panose="020B0604020202020204" charset="-52"/>
              <a:cs typeface="Calibri"/>
            </a:endParaRPr>
          </a:p>
          <a:p>
            <a:pPr marL="457200" indent="-4572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ru-RU" sz="3200" dirty="0" err="1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Logistic</a:t>
            </a:r>
            <a:r>
              <a:rPr lang="ru-RU" sz="32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 </a:t>
            </a:r>
            <a:r>
              <a:rPr lang="ru-RU" sz="3200" dirty="0" err="1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Regresion</a:t>
            </a:r>
            <a:r>
              <a:rPr lang="ru-RU" sz="3200" dirty="0">
                <a:latin typeface="CoFo Sans Medium" panose="020B0604020202020204" charset="-52"/>
                <a:ea typeface="CoFo Sans Medium" panose="020B0604020202020204" charset="-52"/>
                <a:cs typeface="+mn-lt"/>
              </a:rPr>
              <a:t>★</a:t>
            </a:r>
          </a:p>
          <a:p>
            <a:pPr marL="457200" indent="-4572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ru-RU" sz="3200" dirty="0" err="1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Random</a:t>
            </a:r>
            <a:r>
              <a:rPr lang="ru-RU" sz="32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 </a:t>
            </a:r>
            <a:r>
              <a:rPr lang="ru-RU" sz="3200" dirty="0" err="1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Forest</a:t>
            </a:r>
            <a:endParaRPr lang="ru-RU" sz="3200" dirty="0">
              <a:latin typeface="CoFo Sans Medium" panose="020B0604020202020204" charset="-52"/>
              <a:ea typeface="CoFo Sans Medium" panose="020B0604020202020204" charset="-52"/>
              <a:cs typeface="Calibri"/>
            </a:endParaRPr>
          </a:p>
          <a:p>
            <a:pPr marL="457200" indent="-4572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ru-RU" sz="3200" dirty="0" err="1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Linear</a:t>
            </a:r>
            <a:r>
              <a:rPr lang="ru-RU" sz="32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 SCV</a:t>
            </a:r>
          </a:p>
          <a:p>
            <a:pPr marL="457200" indent="-4572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ru-RU" sz="3200" dirty="0" err="1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CatBoost</a:t>
            </a:r>
            <a:r>
              <a:rPr lang="ru-RU" sz="3200" dirty="0">
                <a:latin typeface="CoFo Sans Medium" panose="020B0604020202020204" charset="-52"/>
                <a:ea typeface="CoFo Sans Medium" panose="020B0604020202020204" charset="-52"/>
                <a:cs typeface="+mn-lt"/>
              </a:rPr>
              <a:t>★</a:t>
            </a:r>
            <a:endParaRPr lang="ru-RU" sz="3200" dirty="0">
              <a:latin typeface="CoFo Sans Medium" panose="020B0604020202020204" charset="-52"/>
              <a:ea typeface="CoFo Sans Medium" panose="020B0604020202020204" charset="-52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825169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Выбранные классы для классификации </a:t>
            </a:r>
            <a:endParaRPr lang="ru-RU" sz="3200" dirty="0">
              <a:solidFill>
                <a:schemeClr val="accent6"/>
              </a:solidFill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15E4A4-FE36-4533-9F84-32510D442896}"/>
              </a:ext>
            </a:extLst>
          </p:cNvPr>
          <p:cNvSpPr txBox="1"/>
          <p:nvPr/>
        </p:nvSpPr>
        <p:spPr>
          <a:xfrm>
            <a:off x="442914" y="1089026"/>
            <a:ext cx="5864753" cy="41960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Вопрос решён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Скорость работы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Качество работы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Компетентность работников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Не удовлетворён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Не понравился результат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Не понравилось качество</a:t>
            </a:r>
          </a:p>
        </p:txBody>
      </p:sp>
    </p:spTree>
    <p:extLst>
      <p:ext uri="{BB962C8B-B14F-4D97-AF65-F5344CB8AC3E}">
        <p14:creationId xmlns:p14="http://schemas.microsoft.com/office/powerpoint/2010/main" val="37323425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oFo Sans Medium" panose="020B0604020202020204" charset="-52"/>
                <a:ea typeface="CoFo Sans Medium" panose="020B0604020202020204" charset="-52"/>
                <a:cs typeface="Calibri"/>
              </a:rPr>
              <a:t>Logistic Regression</a:t>
            </a:r>
            <a:endParaRPr lang="ru-RU" sz="3200" dirty="0">
              <a:solidFill>
                <a:schemeClr val="accent6"/>
              </a:solidFill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FEAB5D-F313-4B71-B671-B6CB26C851CE}"/>
              </a:ext>
            </a:extLst>
          </p:cNvPr>
          <p:cNvSpPr txBox="1"/>
          <p:nvPr/>
        </p:nvSpPr>
        <p:spPr>
          <a:xfrm>
            <a:off x="442914" y="1089026"/>
            <a:ext cx="11571286" cy="14239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1828800" hangingPunct="0">
              <a:lnSpc>
                <a:spcPct val="110000"/>
              </a:lnSpc>
              <a:spcBef>
                <a:spcPts val="800"/>
              </a:spcBef>
            </a:pPr>
            <a:r>
              <a:rPr lang="ru-RU" sz="2400" dirty="0">
                <a:solidFill>
                  <a:srgbClr val="000000"/>
                </a:solidFill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Простой и интерпретируемый алгоритм для классификации, который предсказывает вероятность принадлежности к классам. Особенно хорошо работает с линейными и текстовыми признаками.</a:t>
            </a: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Fo Sans Medium" panose="020B0604020202020204" charset="-52"/>
              <a:ea typeface="CoFo Sans Medium" panose="020B0604020202020204" charset="-52"/>
              <a:sym typeface="CoFo San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C7478C-C79B-45FF-857B-F73C346E6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010" y="2911848"/>
            <a:ext cx="5159980" cy="237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28575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</a:rPr>
              <a:t>Random Forest</a:t>
            </a:r>
            <a:endParaRPr lang="ru-RU" sz="3200" dirty="0">
              <a:solidFill>
                <a:schemeClr val="accent6"/>
              </a:solidFill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C7065B-7B1C-42BB-AC96-947E911E1E05}"/>
              </a:ext>
            </a:extLst>
          </p:cNvPr>
          <p:cNvSpPr txBox="1"/>
          <p:nvPr/>
        </p:nvSpPr>
        <p:spPr>
          <a:xfrm>
            <a:off x="442914" y="1089026"/>
            <a:ext cx="11057466" cy="14239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1828800" hangingPunct="0">
              <a:lnSpc>
                <a:spcPct val="110000"/>
              </a:lnSpc>
              <a:spcBef>
                <a:spcPts val="800"/>
              </a:spcBef>
            </a:pPr>
            <a:r>
              <a:rPr lang="ru-RU" sz="2400" dirty="0">
                <a:solidFill>
                  <a:srgbClr val="000000"/>
                </a:solidFill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Ансамблевый метод, который объединяет множество решающих деревьев для более точного и устойчивого предсказания. Хорошо работает с разнородными данными и снижает риск переобучения.</a:t>
            </a: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Fo Sans Medium" panose="020B0604020202020204" charset="-52"/>
              <a:ea typeface="CoFo Sans Medium" panose="020B0604020202020204" charset="-52"/>
              <a:sym typeface="CoFo San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A4E9D41-F121-4F6B-AA02-C3389942F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176" y="2909205"/>
            <a:ext cx="5193876" cy="236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2359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Linear SVC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6E3BF0-0EFD-4863-9588-F4414FE02B28}"/>
              </a:ext>
            </a:extLst>
          </p:cNvPr>
          <p:cNvSpPr txBox="1"/>
          <p:nvPr/>
        </p:nvSpPr>
        <p:spPr>
          <a:xfrm>
            <a:off x="442914" y="1089026"/>
            <a:ext cx="11232619" cy="14239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1828800" hangingPunct="0">
              <a:lnSpc>
                <a:spcPct val="110000"/>
              </a:lnSpc>
              <a:spcBef>
                <a:spcPts val="800"/>
              </a:spcBef>
            </a:pPr>
            <a:r>
              <a:rPr lang="ru-RU" sz="2400" dirty="0">
                <a:solidFill>
                  <a:schemeClr val="accent6"/>
                </a:solidFill>
                <a:latin typeface="CoFo Sans Medium" panose="020B0604020202020204" charset="-52"/>
                <a:ea typeface="CoFo Sans Medium" panose="020B0604020202020204" charset="-52"/>
              </a:rPr>
              <a:t>Линейный классификатор на основе метода опорных векторов, хорошо работает на больших и разреженных текстовых данных. Обеспечивает быструю и точную классификацию при наличии большого числа признаков.</a:t>
            </a: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CoFo Sans Medium" panose="020B0604020202020204" charset="-52"/>
              <a:ea typeface="CoFo Sans Medium" panose="020B0604020202020204" charset="-52"/>
              <a:sym typeface="CoFo San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10AEF5-BB9D-47FB-9903-B6B0A1BA4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519" y="2903382"/>
            <a:ext cx="5204961" cy="23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87192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CatBoostClassifier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FEE26B-88DE-4927-9DF4-2CF741A2D3D5}"/>
              </a:ext>
            </a:extLst>
          </p:cNvPr>
          <p:cNvSpPr txBox="1"/>
          <p:nvPr/>
        </p:nvSpPr>
        <p:spPr>
          <a:xfrm>
            <a:off x="442914" y="1031353"/>
            <a:ext cx="11037886" cy="14239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1828800" hangingPunct="0">
              <a:lnSpc>
                <a:spcPct val="110000"/>
              </a:lnSpc>
              <a:spcBef>
                <a:spcPts val="800"/>
              </a:spcBef>
            </a:pPr>
            <a:r>
              <a:rPr lang="ru-RU" sz="2400" dirty="0">
                <a:solidFill>
                  <a:srgbClr val="000000"/>
                </a:solidFill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Градиентный </a:t>
            </a:r>
            <a:r>
              <a:rPr lang="ru-RU" sz="2400" dirty="0" err="1">
                <a:solidFill>
                  <a:srgbClr val="000000"/>
                </a:solidFill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бустинг</a:t>
            </a:r>
            <a:r>
              <a:rPr lang="ru-RU" sz="2400" dirty="0">
                <a:solidFill>
                  <a:srgbClr val="000000"/>
                </a:solidFill>
                <a:latin typeface="CoFo Sans Medium" panose="020B0604020202020204" charset="-52"/>
                <a:ea typeface="CoFo Sans Medium" panose="020B0604020202020204" charset="-52"/>
                <a:sym typeface="CoFo Sans"/>
              </a:rPr>
              <a:t> от Яндекса, который эффективно работает с категориальными признаками и требует минимальной предварительной обработки. Показывает высокую точность даже на небольших выборках.</a:t>
            </a: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oFo Sans Medium" panose="020B0604020202020204" charset="-52"/>
              <a:ea typeface="CoFo Sans Medium" panose="020B0604020202020204" charset="-52"/>
              <a:sym typeface="CoFo San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6B4940C-7D60-4E14-9E9E-BE5EC9321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785" y="2881685"/>
            <a:ext cx="5136429" cy="237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94988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D0CD2EF2-F081-534F-8DE3-C9E18D8807E4}" vid="{DC9C18EE-4480-0C46-B022-FA942297076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7951</TotalTime>
  <Words>353</Words>
  <Application>Microsoft Office PowerPoint</Application>
  <PresentationFormat>Широкоэкранный</PresentationFormat>
  <Paragraphs>61</Paragraphs>
  <Slides>13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Calibri</vt:lpstr>
      <vt:lpstr>CoFo Sans Medium</vt:lpstr>
      <vt:lpstr>CoFo Sans</vt:lpstr>
      <vt:lpstr>Arial</vt:lpstr>
      <vt:lpstr>Тема1</vt:lpstr>
      <vt:lpstr>Модель классификации комментариев по работе управляющей компании</vt:lpstr>
      <vt:lpstr>Введение</vt:lpstr>
      <vt:lpstr>Работа с данными</vt:lpstr>
      <vt:lpstr>Выбор модели</vt:lpstr>
      <vt:lpstr>Выбранные классы для классификации </vt:lpstr>
      <vt:lpstr>Logistic Regression</vt:lpstr>
      <vt:lpstr>Random Forest</vt:lpstr>
      <vt:lpstr>Linear SVC</vt:lpstr>
      <vt:lpstr>CatBoostClassifier</vt:lpstr>
      <vt:lpstr>Визуализация</vt:lpstr>
      <vt:lpstr>Заключение</vt:lpstr>
      <vt:lpstr>Проделанная работа: 1. Обработаны данные 2. Обучена модель 3. Реализована возможность проверки работы модели 4. Опыт от работы</vt:lpstr>
      <vt:lpstr>Выводы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для инвесторов ГК «Самолет»</dc:title>
  <dc:creator>Рукавишникова Александра</dc:creator>
  <cp:lastModifiedBy>Виктор</cp:lastModifiedBy>
  <cp:revision>989</cp:revision>
  <dcterms:created xsi:type="dcterms:W3CDTF">2022-08-25T11:16:35Z</dcterms:created>
  <dcterms:modified xsi:type="dcterms:W3CDTF">2025-05-16T16:03:01Z</dcterms:modified>
</cp:coreProperties>
</file>